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9" r:id="rId3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1956"/>
    <a:srgbClr val="B990AB"/>
    <a:srgbClr val="DB2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58" d="100"/>
          <a:sy n="58" d="100"/>
        </p:scale>
        <p:origin x="16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2313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8832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1251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6810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0936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208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4859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8392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3929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3362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8810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9B7B7-7D17-4FB8-968F-6E9E5C813B6E}" type="datetimeFigureOut">
              <a:rPr kumimoji="1" lang="ja-JP" altLang="en-US" smtClean="0"/>
              <a:t>2023/4/5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EAEE8-096B-4E48-8EFD-BF043277BB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2064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83CBC7E-4F26-FBFA-4246-A0D836BD18DA}"/>
              </a:ext>
            </a:extLst>
          </p:cNvPr>
          <p:cNvSpPr txBox="1"/>
          <p:nvPr/>
        </p:nvSpPr>
        <p:spPr>
          <a:xfrm>
            <a:off x="402588" y="284330"/>
            <a:ext cx="6045200" cy="107721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b="1" dirty="0">
                <a:solidFill>
                  <a:schemeClr val="bg1"/>
                </a:solidFill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2023</a:t>
            </a:r>
            <a:r>
              <a:rPr kumimoji="1" lang="ja-JP" altLang="en-US" sz="3200" b="1" dirty="0">
                <a:solidFill>
                  <a:schemeClr val="bg1"/>
                </a:solidFill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パラノルディック体験会</a:t>
            </a:r>
            <a:r>
              <a:rPr kumimoji="1" lang="en-US" altLang="ja-JP" sz="3200" b="1" dirty="0">
                <a:solidFill>
                  <a:schemeClr val="bg1"/>
                </a:solidFill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 </a:t>
            </a:r>
          </a:p>
          <a:p>
            <a:pPr algn="ctr"/>
            <a:r>
              <a:rPr kumimoji="1" lang="en-US" altLang="ja-JP" sz="3200" b="1" dirty="0">
                <a:solidFill>
                  <a:schemeClr val="bg1"/>
                </a:solidFill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In</a:t>
            </a:r>
            <a:r>
              <a:rPr kumimoji="1" lang="ja-JP" altLang="en-US" sz="3200" b="1" dirty="0">
                <a:solidFill>
                  <a:schemeClr val="bg1"/>
                </a:solidFill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　モリコロパーク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3D95FBC-0F6F-6E72-DCAA-3C6EBE123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2" y="865543"/>
            <a:ext cx="866870" cy="914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96E7E9F2-8261-EA1E-CEAE-4FFDC2BA27A0}"/>
              </a:ext>
            </a:extLst>
          </p:cNvPr>
          <p:cNvGrpSpPr/>
          <p:nvPr/>
        </p:nvGrpSpPr>
        <p:grpSpPr>
          <a:xfrm>
            <a:off x="472296" y="2053186"/>
            <a:ext cx="5821936" cy="523220"/>
            <a:chOff x="560606" y="1619869"/>
            <a:chExt cx="5821936" cy="523220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EF746F5C-EDC1-5A7E-8258-BED79FB8BE9A}"/>
                </a:ext>
              </a:extLst>
            </p:cNvPr>
            <p:cNvSpPr/>
            <p:nvPr/>
          </p:nvSpPr>
          <p:spPr>
            <a:xfrm>
              <a:off x="560606" y="1619869"/>
              <a:ext cx="3345788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ja-JP" altLang="en-US" sz="28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日時　</a:t>
              </a:r>
              <a:r>
                <a:rPr lang="en-US" altLang="ja-JP" sz="28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5</a:t>
              </a:r>
              <a:r>
                <a:rPr lang="ja-JP" altLang="en-US" sz="28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月</a:t>
              </a:r>
              <a:r>
                <a:rPr lang="en-US" altLang="ja-JP" sz="28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21</a:t>
              </a:r>
              <a:r>
                <a:rPr lang="ja-JP" altLang="en-US" sz="28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日</a:t>
              </a:r>
              <a:r>
                <a:rPr lang="en-US" altLang="ja-JP" sz="28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(</a:t>
              </a:r>
              <a:r>
                <a:rPr lang="ja-JP" altLang="en-US" sz="28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日）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F516A469-89BB-E1A8-E09E-64BF76CF6D11}"/>
                </a:ext>
              </a:extLst>
            </p:cNvPr>
            <p:cNvSpPr/>
            <p:nvPr/>
          </p:nvSpPr>
          <p:spPr>
            <a:xfrm>
              <a:off x="3790165" y="1661151"/>
              <a:ext cx="2592377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ja-JP" sz="24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10</a:t>
              </a:r>
              <a:r>
                <a:rPr lang="ja-JP" altLang="en-US" sz="24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：</a:t>
              </a:r>
              <a:r>
                <a:rPr lang="en-US" altLang="ja-JP" sz="24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00</a:t>
              </a:r>
              <a:r>
                <a:rPr lang="ja-JP" altLang="en-US" sz="24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～</a:t>
              </a:r>
              <a:r>
                <a:rPr lang="en-US" altLang="ja-JP" sz="24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14</a:t>
              </a:r>
              <a:r>
                <a:rPr lang="ja-JP" altLang="en-US" sz="24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：</a:t>
              </a:r>
              <a:r>
                <a:rPr lang="en-US" altLang="ja-JP" sz="2400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30</a:t>
              </a:r>
              <a:endParaRPr lang="ja-JP" altLang="en-US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endParaRPr>
            </a:p>
          </p:txBody>
        </p:sp>
      </p:grpSp>
      <p:sp>
        <p:nvSpPr>
          <p:cNvPr id="12" name="吹き出し: 角を丸めた四角形 11">
            <a:extLst>
              <a:ext uri="{FF2B5EF4-FFF2-40B4-BE49-F238E27FC236}">
                <a16:creationId xmlns:a16="http://schemas.microsoft.com/office/drawing/2014/main" id="{A79D8332-86C5-7F99-EEBF-2B3C9CC1EC36}"/>
              </a:ext>
            </a:extLst>
          </p:cNvPr>
          <p:cNvSpPr/>
          <p:nvPr/>
        </p:nvSpPr>
        <p:spPr>
          <a:xfrm>
            <a:off x="2808514" y="1490432"/>
            <a:ext cx="3210825" cy="523220"/>
          </a:xfrm>
          <a:prstGeom prst="wedgeRoundRectCallout">
            <a:avLst>
              <a:gd name="adj1" fmla="val -25650"/>
              <a:gd name="adj2" fmla="val -89794"/>
              <a:gd name="adj3" fmla="val 16667"/>
            </a:avLst>
          </a:prstGeom>
          <a:solidFill>
            <a:srgbClr val="FFFF0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体験！楽しさを感じよう！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A96AAEF-AB0C-D81B-E5FB-9264431DD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2143" y="1426644"/>
            <a:ext cx="564213" cy="595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4515624E-7FFA-926D-00F3-5335A0EFECD9}"/>
              </a:ext>
            </a:extLst>
          </p:cNvPr>
          <p:cNvSpPr/>
          <p:nvPr/>
        </p:nvSpPr>
        <p:spPr>
          <a:xfrm>
            <a:off x="524548" y="2565141"/>
            <a:ext cx="590578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ja-JP" altLang="en-US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会場　愛・地球博記念公園</a:t>
            </a:r>
            <a:r>
              <a:rPr lang="en-US" altLang="ja-JP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(</a:t>
            </a:r>
            <a:r>
              <a:rPr lang="ja-JP" altLang="en-US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モリコロパーク）</a:t>
            </a:r>
            <a:endParaRPr lang="en-US" altLang="ja-JP" sz="24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lang="ja-JP" altLang="en-US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　　　　地球市民交流センター他</a:t>
            </a:r>
          </a:p>
        </p:txBody>
      </p:sp>
      <p:sp>
        <p:nvSpPr>
          <p:cNvPr id="17" name="吹き出し: 角を丸めた四角形 16">
            <a:extLst>
              <a:ext uri="{FF2B5EF4-FFF2-40B4-BE49-F238E27FC236}">
                <a16:creationId xmlns:a16="http://schemas.microsoft.com/office/drawing/2014/main" id="{8CBA03CD-0D42-3966-EE8D-962B3D530621}"/>
              </a:ext>
            </a:extLst>
          </p:cNvPr>
          <p:cNvSpPr/>
          <p:nvPr/>
        </p:nvSpPr>
        <p:spPr>
          <a:xfrm>
            <a:off x="1209772" y="1490432"/>
            <a:ext cx="1494239" cy="523220"/>
          </a:xfrm>
          <a:prstGeom prst="wedgeRoundRectCallout">
            <a:avLst>
              <a:gd name="adj1" fmla="val -25650"/>
              <a:gd name="adj2" fmla="val -89794"/>
              <a:gd name="adj3" fmla="val 16667"/>
            </a:avLst>
          </a:prstGeom>
          <a:solidFill>
            <a:srgbClr val="FFFF0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参加無料</a:t>
            </a:r>
          </a:p>
        </p:txBody>
      </p: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4447E0DD-6CF1-9C3F-AF08-52845FDEB279}"/>
              </a:ext>
            </a:extLst>
          </p:cNvPr>
          <p:cNvGrpSpPr/>
          <p:nvPr/>
        </p:nvGrpSpPr>
        <p:grpSpPr>
          <a:xfrm>
            <a:off x="425651" y="3500519"/>
            <a:ext cx="3815263" cy="3050053"/>
            <a:chOff x="1527806" y="3582479"/>
            <a:chExt cx="3641833" cy="5277191"/>
          </a:xfrm>
        </p:grpSpPr>
        <p:sp>
          <p:nvSpPr>
            <p:cNvPr id="18" name="四角形: 角を丸くする 17">
              <a:extLst>
                <a:ext uri="{FF2B5EF4-FFF2-40B4-BE49-F238E27FC236}">
                  <a16:creationId xmlns:a16="http://schemas.microsoft.com/office/drawing/2014/main" id="{D623B6C5-7FC7-B430-33F2-BCD918C3A859}"/>
                </a:ext>
              </a:extLst>
            </p:cNvPr>
            <p:cNvSpPr/>
            <p:nvPr/>
          </p:nvSpPr>
          <p:spPr>
            <a:xfrm>
              <a:off x="1527806" y="3814354"/>
              <a:ext cx="3641833" cy="5045316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D865C60-C681-9812-C693-FD10C0076F58}"/>
                </a:ext>
              </a:extLst>
            </p:cNvPr>
            <p:cNvSpPr txBox="1"/>
            <p:nvPr/>
          </p:nvSpPr>
          <p:spPr>
            <a:xfrm>
              <a:off x="2188825" y="3582479"/>
              <a:ext cx="2236596" cy="277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kumimoji="1" lang="ja-JP" altLang="en-US" dirty="0"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タイム・スケジュール</a:t>
              </a:r>
            </a:p>
          </p:txBody>
        </p:sp>
      </p:grp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32DA44E-2B9C-D02D-FF16-B0E6393CEF50}"/>
              </a:ext>
            </a:extLst>
          </p:cNvPr>
          <p:cNvSpPr txBox="1"/>
          <p:nvPr/>
        </p:nvSpPr>
        <p:spPr>
          <a:xfrm>
            <a:off x="567546" y="3829540"/>
            <a:ext cx="367336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10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00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　シッティングローラー体験会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A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E09E0FC6-BB1D-F40C-116F-0E281212AE19}"/>
              </a:ext>
            </a:extLst>
          </p:cNvPr>
          <p:cNvSpPr txBox="1"/>
          <p:nvPr/>
        </p:nvSpPr>
        <p:spPr>
          <a:xfrm>
            <a:off x="567545" y="5353790"/>
            <a:ext cx="381526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1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３：３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0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　ブラインドスキー体験会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(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ガイド）</a:t>
            </a:r>
            <a:endParaRPr kumimoji="1" lang="en-US" altLang="ja-JP" sz="1600" dirty="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80437CD9-9572-8EB0-3E9B-F6A99E55B503}"/>
              </a:ext>
            </a:extLst>
          </p:cNvPr>
          <p:cNvSpPr txBox="1"/>
          <p:nvPr/>
        </p:nvSpPr>
        <p:spPr>
          <a:xfrm>
            <a:off x="567545" y="4335545"/>
            <a:ext cx="337382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12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00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　パラリンピアン講演会・交流</a:t>
            </a:r>
            <a:endParaRPr kumimoji="1" lang="en-US" altLang="ja-JP" sz="1600" dirty="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　　　　　　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(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予定）</a:t>
            </a:r>
            <a:endParaRPr kumimoji="1" lang="en-US" altLang="ja-JP" sz="1600" dirty="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29BEBB8A-ACEC-2509-AF42-DD95246E386B}"/>
              </a:ext>
            </a:extLst>
          </p:cNvPr>
          <p:cNvSpPr txBox="1"/>
          <p:nvPr/>
        </p:nvSpPr>
        <p:spPr>
          <a:xfrm>
            <a:off x="567545" y="4962006"/>
            <a:ext cx="3572655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13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30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　シッティングローラー体験会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B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812DCF6C-1811-ECC2-DB60-9F1DDA0F3175}"/>
              </a:ext>
            </a:extLst>
          </p:cNvPr>
          <p:cNvSpPr txBox="1"/>
          <p:nvPr/>
        </p:nvSpPr>
        <p:spPr>
          <a:xfrm>
            <a:off x="567545" y="5787191"/>
            <a:ext cx="337382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15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00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　終了</a:t>
            </a:r>
            <a:endParaRPr kumimoji="1" lang="en-US" altLang="ja-JP" sz="1600" dirty="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pic>
        <p:nvPicPr>
          <p:cNvPr id="32" name="図 31">
            <a:extLst>
              <a:ext uri="{FF2B5EF4-FFF2-40B4-BE49-F238E27FC236}">
                <a16:creationId xmlns:a16="http://schemas.microsoft.com/office/drawing/2014/main" id="{EFA9EF2D-27E4-01CA-3F23-9B0EE1364B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52" t="18905" r="59855" b="72561"/>
          <a:stretch/>
        </p:blipFill>
        <p:spPr>
          <a:xfrm>
            <a:off x="4530802" y="5298154"/>
            <a:ext cx="2102465" cy="1885607"/>
          </a:xfrm>
          <a:prstGeom prst="roundRect">
            <a:avLst/>
          </a:prstGeom>
        </p:spPr>
      </p:pic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919CA848-7F1E-6120-59C5-4896B29F4225}"/>
              </a:ext>
            </a:extLst>
          </p:cNvPr>
          <p:cNvGrpSpPr/>
          <p:nvPr/>
        </p:nvGrpSpPr>
        <p:grpSpPr>
          <a:xfrm>
            <a:off x="402588" y="6801132"/>
            <a:ext cx="3838326" cy="2027444"/>
            <a:chOff x="1527806" y="3582802"/>
            <a:chExt cx="3641833" cy="5276868"/>
          </a:xfrm>
        </p:grpSpPr>
        <p:sp>
          <p:nvSpPr>
            <p:cNvPr id="38" name="四角形: 角を丸くする 37">
              <a:extLst>
                <a:ext uri="{FF2B5EF4-FFF2-40B4-BE49-F238E27FC236}">
                  <a16:creationId xmlns:a16="http://schemas.microsoft.com/office/drawing/2014/main" id="{3A1302A7-CB1B-BAE0-349C-94ED31843C7C}"/>
                </a:ext>
              </a:extLst>
            </p:cNvPr>
            <p:cNvSpPr/>
            <p:nvPr/>
          </p:nvSpPr>
          <p:spPr>
            <a:xfrm>
              <a:off x="1527806" y="3814354"/>
              <a:ext cx="3641833" cy="5045316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BDFB8160-5EAD-F50F-2BC6-59C047CE4418}"/>
                </a:ext>
              </a:extLst>
            </p:cNvPr>
            <p:cNvSpPr txBox="1"/>
            <p:nvPr/>
          </p:nvSpPr>
          <p:spPr>
            <a:xfrm>
              <a:off x="1909203" y="3582802"/>
              <a:ext cx="2958728" cy="72095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kumimoji="1" lang="ja-JP" altLang="en-US" dirty="0"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同日開催</a:t>
              </a:r>
              <a:r>
                <a:rPr kumimoji="1" lang="en-US" altLang="ja-JP" dirty="0"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(</a:t>
              </a:r>
              <a:r>
                <a:rPr kumimoji="1" lang="ja-JP" altLang="en-US" dirty="0">
                  <a:latin typeface="BIZ UDPゴシック" panose="020B0400000000000000" pitchFamily="50" charset="-128"/>
                  <a:ea typeface="BIZ UDPゴシック" panose="020B0400000000000000" pitchFamily="50" charset="-128"/>
                </a:rPr>
                <a:t>他団体による）</a:t>
              </a:r>
            </a:p>
          </p:txBody>
        </p:sp>
      </p:grp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4169870B-4E88-D1A7-0066-D89E17785C0B}"/>
              </a:ext>
            </a:extLst>
          </p:cNvPr>
          <p:cNvSpPr txBox="1"/>
          <p:nvPr/>
        </p:nvSpPr>
        <p:spPr>
          <a:xfrm>
            <a:off x="602791" y="7192291"/>
            <a:ext cx="972009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10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00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～　</a:t>
            </a:r>
            <a:endParaRPr kumimoji="1" lang="en-US" altLang="ja-JP" sz="1600" dirty="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12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00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　　</a:t>
            </a:r>
            <a:endParaRPr kumimoji="1" lang="en-US" altLang="ja-JP" sz="1600" dirty="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　　　　　　　</a:t>
            </a: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85D9D0B5-078B-CC7D-1A91-165FDE5FE529}"/>
              </a:ext>
            </a:extLst>
          </p:cNvPr>
          <p:cNvSpPr txBox="1"/>
          <p:nvPr/>
        </p:nvSpPr>
        <p:spPr>
          <a:xfrm>
            <a:off x="602791" y="7944932"/>
            <a:ext cx="97200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1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０：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00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～　</a:t>
            </a:r>
            <a:endParaRPr kumimoji="1" lang="en-US" altLang="ja-JP" sz="1600" dirty="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15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：</a:t>
            </a:r>
            <a:r>
              <a:rPr kumimoji="1" lang="en-US" altLang="ja-JP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00</a:t>
            </a:r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　　　　　　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5473373-E3CE-189B-AEEF-56CBEEBF0120}"/>
              </a:ext>
            </a:extLst>
          </p:cNvPr>
          <p:cNvSpPr txBox="1"/>
          <p:nvPr/>
        </p:nvSpPr>
        <p:spPr>
          <a:xfrm>
            <a:off x="1735406" y="7265310"/>
            <a:ext cx="193720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車いすテニス体験会　　　　　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78A8894-8DA2-9CB7-C974-738E57CCC86E}"/>
              </a:ext>
            </a:extLst>
          </p:cNvPr>
          <p:cNvSpPr txBox="1"/>
          <p:nvPr/>
        </p:nvSpPr>
        <p:spPr>
          <a:xfrm>
            <a:off x="1704425" y="8046943"/>
            <a:ext cx="213646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ja-JP" altLang="en-US" sz="16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おもしろ自転車体験会（　　　　　　　　</a:t>
            </a:r>
          </a:p>
        </p:txBody>
      </p:sp>
      <p:pic>
        <p:nvPicPr>
          <p:cNvPr id="8" name="図 7" descr="クロスカントリースキーをする人&#10;&#10;自動的に生成された説明">
            <a:extLst>
              <a:ext uri="{FF2B5EF4-FFF2-40B4-BE49-F238E27FC236}">
                <a16:creationId xmlns:a16="http://schemas.microsoft.com/office/drawing/2014/main" id="{8B7B6765-4A6A-1FC5-3F9F-B0A080D986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807" y="3639846"/>
            <a:ext cx="2299332" cy="1526764"/>
          </a:xfrm>
          <a:prstGeom prst="round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図 13" descr="クロスカントリースキーの選手&#10;&#10;自動的に生成された説明">
            <a:extLst>
              <a:ext uri="{FF2B5EF4-FFF2-40B4-BE49-F238E27FC236}">
                <a16:creationId xmlns:a16="http://schemas.microsoft.com/office/drawing/2014/main" id="{0AEED070-F97F-67C4-0F58-245D23CE3C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117" y="7326325"/>
            <a:ext cx="2183130" cy="1453166"/>
          </a:xfrm>
          <a:prstGeom prst="roundRect">
            <a:avLst/>
          </a:prstGeom>
          <a:ln w="1905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2817198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C1F5B0DC-55A6-10AE-6E83-93F5D7A35AC8}"/>
              </a:ext>
            </a:extLst>
          </p:cNvPr>
          <p:cNvSpPr/>
          <p:nvPr/>
        </p:nvSpPr>
        <p:spPr>
          <a:xfrm>
            <a:off x="389996" y="6093820"/>
            <a:ext cx="6170182" cy="157748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63B5E771-1AE5-E696-8CA3-67604D807D40}"/>
              </a:ext>
            </a:extLst>
          </p:cNvPr>
          <p:cNvSpPr txBox="1"/>
          <p:nvPr/>
        </p:nvSpPr>
        <p:spPr>
          <a:xfrm>
            <a:off x="4298915" y="7308027"/>
            <a:ext cx="24708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/>
              <a:t>協力：（株）テレウス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1C53B53-CE30-3B4D-7AA5-C6155AE58448}"/>
              </a:ext>
            </a:extLst>
          </p:cNvPr>
          <p:cNvSpPr/>
          <p:nvPr/>
        </p:nvSpPr>
        <p:spPr>
          <a:xfrm>
            <a:off x="389996" y="286661"/>
            <a:ext cx="6175904" cy="2010597"/>
          </a:xfrm>
          <a:prstGeom prst="rect">
            <a:avLst/>
          </a:prstGeom>
          <a:noFill/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en-US" altLang="ja-JP" dirty="0">
              <a:solidFill>
                <a:schemeClr val="tx1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B8285B5-16F8-6AE3-ADBD-A629BC0C76B8}"/>
              </a:ext>
            </a:extLst>
          </p:cNvPr>
          <p:cNvSpPr txBox="1"/>
          <p:nvPr/>
        </p:nvSpPr>
        <p:spPr>
          <a:xfrm>
            <a:off x="508001" y="401231"/>
            <a:ext cx="5829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有安涼平選手　講演会・交流会（</a:t>
            </a: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12</a:t>
            </a:r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：</a:t>
            </a: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00</a:t>
            </a:r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より）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79C0045-732D-F5E7-46EA-84FF1E9838C2}"/>
              </a:ext>
            </a:extLst>
          </p:cNvPr>
          <p:cNvSpPr txBox="1"/>
          <p:nvPr/>
        </p:nvSpPr>
        <p:spPr>
          <a:xfrm>
            <a:off x="1797745" y="952060"/>
            <a:ext cx="46990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北京パラリンピック（パラクロスカントリー）、東京パラリンピック（ボート）に出場。冬季・夏季パラリンピック両方出場した「二刀流」の選手です。（公社）愛知県スキー連盟主催「第</a:t>
            </a:r>
            <a:r>
              <a:rPr kumimoji="1" lang="en-US" altLang="ja-JP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3</a:t>
            </a:r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回モリコロパークローラースキー大会にも出場するので、応援をよろしくお願いします。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312DA0-C4CB-5685-D1B6-0DB30A585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6731" y="3165221"/>
            <a:ext cx="1290019" cy="129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85C1E93-0778-DF9A-4080-7F3FD46E3B42}"/>
              </a:ext>
            </a:extLst>
          </p:cNvPr>
          <p:cNvSpPr txBox="1"/>
          <p:nvPr/>
        </p:nvSpPr>
        <p:spPr>
          <a:xfrm>
            <a:off x="508001" y="2532213"/>
            <a:ext cx="5829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車いすテニス体験会（</a:t>
            </a: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10</a:t>
            </a:r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：</a:t>
            </a: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00</a:t>
            </a:r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～</a:t>
            </a: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12</a:t>
            </a:r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：</a:t>
            </a: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00</a:t>
            </a:r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F04BA14-BAD2-DC63-DCB3-D4AE4B657566}"/>
              </a:ext>
            </a:extLst>
          </p:cNvPr>
          <p:cNvSpPr txBox="1"/>
          <p:nvPr/>
        </p:nvSpPr>
        <p:spPr>
          <a:xfrm>
            <a:off x="556122" y="3124518"/>
            <a:ext cx="46990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参加費無料。ラケットや車いすを持っていなくても大丈夫です。夏季オリンピックの注目競技、車いすテニスを体験してみませんか？（定員</a:t>
            </a:r>
            <a:r>
              <a:rPr kumimoji="1" lang="en-US" altLang="ja-JP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15</a:t>
            </a:r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名）</a:t>
            </a:r>
            <a:endParaRPr kumimoji="1" lang="en-US" altLang="ja-JP" sz="16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体験会参加には事前申込が必要です。（当日見学はできます）</a:t>
            </a:r>
            <a:endParaRPr kumimoji="1" lang="en-US" altLang="ja-JP" sz="16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30607B1-3573-F582-AA00-F873F28AA07F}"/>
              </a:ext>
            </a:extLst>
          </p:cNvPr>
          <p:cNvSpPr txBox="1"/>
          <p:nvPr/>
        </p:nvSpPr>
        <p:spPr>
          <a:xfrm>
            <a:off x="3491276" y="716122"/>
            <a:ext cx="30689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地球市民交流センター　体験学習室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53A4593-22D6-B278-EF0D-ECAF22F62BDA}"/>
              </a:ext>
            </a:extLst>
          </p:cNvPr>
          <p:cNvSpPr txBox="1"/>
          <p:nvPr/>
        </p:nvSpPr>
        <p:spPr>
          <a:xfrm>
            <a:off x="3620378" y="2822875"/>
            <a:ext cx="2881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愛・地球博記念公園テニスコート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D21147F-7422-3663-CE2F-AD20C041846B}"/>
              </a:ext>
            </a:extLst>
          </p:cNvPr>
          <p:cNvSpPr txBox="1"/>
          <p:nvPr/>
        </p:nvSpPr>
        <p:spPr>
          <a:xfrm>
            <a:off x="556122" y="4344859"/>
            <a:ext cx="58941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申込・問い合わせ先</a:t>
            </a:r>
            <a:endParaRPr kumimoji="1" lang="en-US" altLang="ja-JP" sz="1600" b="1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〒</a:t>
            </a:r>
            <a:r>
              <a:rPr kumimoji="1" lang="en-US" altLang="ja-JP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465</a:t>
            </a:r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ｰ</a:t>
            </a:r>
            <a:r>
              <a:rPr kumimoji="1" lang="en-US" altLang="ja-JP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0055</a:t>
            </a:r>
          </a:p>
          <a:p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名古屋市名東区勢子坊二丁目</a:t>
            </a:r>
            <a:r>
              <a:rPr kumimoji="1" lang="en-US" altLang="ja-JP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1501</a:t>
            </a:r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番地　</a:t>
            </a:r>
            <a:endParaRPr kumimoji="1" lang="en-US" altLang="ja-JP" sz="16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名古屋市障害者スポーツセンター</a:t>
            </a:r>
            <a:endParaRPr kumimoji="1" lang="en-US" altLang="ja-JP" sz="16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　</a:t>
            </a:r>
            <a:r>
              <a:rPr kumimoji="1" lang="en-US" altLang="ja-JP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Tel</a:t>
            </a:r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　</a:t>
            </a:r>
            <a:r>
              <a:rPr kumimoji="1" lang="en-US" altLang="ja-JP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052</a:t>
            </a:r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ｰ</a:t>
            </a:r>
            <a:r>
              <a:rPr kumimoji="1" lang="en-US" altLang="ja-JP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703</a:t>
            </a:r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ｰ</a:t>
            </a:r>
            <a:r>
              <a:rPr kumimoji="1" lang="en-US" altLang="ja-JP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6633 / Fax 052-704-8370</a:t>
            </a:r>
          </a:p>
          <a:p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（担当：筒井　大野）</a:t>
            </a:r>
            <a:r>
              <a:rPr kumimoji="1" lang="en-US" altLang="ja-JP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</a:p>
        </p:txBody>
      </p:sp>
      <p:sp>
        <p:nvSpPr>
          <p:cNvPr id="11" name="吹き出し: 角を丸めた四角形 10">
            <a:extLst>
              <a:ext uri="{FF2B5EF4-FFF2-40B4-BE49-F238E27FC236}">
                <a16:creationId xmlns:a16="http://schemas.microsoft.com/office/drawing/2014/main" id="{613469A5-C1A6-26D1-63FF-3D98C1F687AA}"/>
              </a:ext>
            </a:extLst>
          </p:cNvPr>
          <p:cNvSpPr/>
          <p:nvPr/>
        </p:nvSpPr>
        <p:spPr>
          <a:xfrm>
            <a:off x="5002511" y="4455240"/>
            <a:ext cx="1557667" cy="1433965"/>
          </a:xfrm>
          <a:prstGeom prst="wedgeRoundRectCallout">
            <a:avLst>
              <a:gd name="adj1" fmla="val -8651"/>
              <a:gd name="adj2" fmla="val -63224"/>
              <a:gd name="adj3" fmla="val 16667"/>
            </a:avLst>
          </a:prstGeom>
          <a:solidFill>
            <a:srgbClr val="FFFF0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kumimoji="1" lang="ja-JP" altLang="en-US" sz="1400" dirty="0">
                <a:solidFill>
                  <a:schemeClr val="tx1"/>
                </a:solidFill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シッティングローラー体験会と同日体験可能です。いろんな体験会にチャレンジ！</a:t>
            </a:r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CB4BFBAA-BD3F-A114-95E1-588E1C6D7301}"/>
              </a:ext>
            </a:extLst>
          </p:cNvPr>
          <p:cNvSpPr/>
          <p:nvPr/>
        </p:nvSpPr>
        <p:spPr>
          <a:xfrm>
            <a:off x="407742" y="2444642"/>
            <a:ext cx="6152436" cy="3538797"/>
          </a:xfrm>
          <a:prstGeom prst="roundRect">
            <a:avLst>
              <a:gd name="adj" fmla="val 9848"/>
            </a:avLst>
          </a:prstGeom>
          <a:noFill/>
          <a:ln w="317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4307A4B-AEDA-D805-EECF-B9A3D5D695D5}"/>
              </a:ext>
            </a:extLst>
          </p:cNvPr>
          <p:cNvSpPr txBox="1"/>
          <p:nvPr/>
        </p:nvSpPr>
        <p:spPr>
          <a:xfrm>
            <a:off x="455997" y="6207010"/>
            <a:ext cx="5829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おもしろ自転車体験会（</a:t>
            </a: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13</a:t>
            </a:r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：</a:t>
            </a: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00</a:t>
            </a:r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～</a:t>
            </a: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15</a:t>
            </a:r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：</a:t>
            </a:r>
            <a:r>
              <a:rPr kumimoji="1" lang="en-US" altLang="ja-JP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00</a:t>
            </a:r>
            <a:r>
              <a:rPr kumimoji="1" lang="ja-JP" altLang="en-US" sz="2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）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CC8EDED-900D-F060-F204-4A1EABD30A64}"/>
              </a:ext>
            </a:extLst>
          </p:cNvPr>
          <p:cNvSpPr txBox="1"/>
          <p:nvPr/>
        </p:nvSpPr>
        <p:spPr>
          <a:xfrm>
            <a:off x="504118" y="6799315"/>
            <a:ext cx="42110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ハンドサイクルなど、普段目にすることの少ないおもしろ自転車を体験してみませんか？</a:t>
            </a:r>
            <a:endParaRPr kumimoji="1" lang="en-US" altLang="ja-JP" sz="16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kumimoji="1" lang="ja-JP" altLang="en-US" sz="16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参加費無料・申込不要です。</a:t>
            </a:r>
            <a:endParaRPr kumimoji="1" lang="en-US" altLang="ja-JP" sz="16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10E11873-0449-F09A-6EB8-28D0105C0628}"/>
              </a:ext>
            </a:extLst>
          </p:cNvPr>
          <p:cNvSpPr txBox="1"/>
          <p:nvPr/>
        </p:nvSpPr>
        <p:spPr>
          <a:xfrm>
            <a:off x="2208282" y="6495381"/>
            <a:ext cx="33260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地球市民交流センター　体験学習室前</a:t>
            </a:r>
          </a:p>
        </p:txBody>
      </p:sp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269F1A63-5DAD-9A42-F4C2-06D0EF726A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6165" y="6196988"/>
            <a:ext cx="923925" cy="1068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図 22">
            <a:extLst>
              <a:ext uri="{FF2B5EF4-FFF2-40B4-BE49-F238E27FC236}">
                <a16:creationId xmlns:a16="http://schemas.microsoft.com/office/drawing/2014/main" id="{1BB452D8-E733-6AD9-47C8-8732AEA845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777" t="34049" r="57014" b="61228"/>
          <a:stretch/>
        </p:blipFill>
        <p:spPr>
          <a:xfrm>
            <a:off x="1447800" y="7863496"/>
            <a:ext cx="1069035" cy="830997"/>
          </a:xfrm>
          <a:prstGeom prst="rect">
            <a:avLst/>
          </a:prstGeom>
        </p:spPr>
      </p:pic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6C2BA585-BDA8-7554-D05D-F81A11F8E6F8}"/>
              </a:ext>
            </a:extLst>
          </p:cNvPr>
          <p:cNvSpPr txBox="1"/>
          <p:nvPr/>
        </p:nvSpPr>
        <p:spPr>
          <a:xfrm>
            <a:off x="2516835" y="7799338"/>
            <a:ext cx="42529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主催：特定非営利活動法人　日本障害者スキー連盟</a:t>
            </a:r>
            <a:endParaRPr kumimoji="1" lang="en-US" altLang="ja-JP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協力：名古屋市障害者スポーツセンター</a:t>
            </a:r>
            <a:endParaRPr kumimoji="1" lang="en-US" altLang="ja-JP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　　　　　公益社団法人　愛知県スキー連盟</a:t>
            </a:r>
            <a:endParaRPr kumimoji="1" lang="en-US" altLang="ja-JP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　　　　　株式会社　テレウス</a:t>
            </a:r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</a:p>
        </p:txBody>
      </p:sp>
      <p:pic>
        <p:nvPicPr>
          <p:cNvPr id="12" name="図 11" descr="セーターを着ている人はスマイルしている&#10;&#10;自動的に生成された説明">
            <a:extLst>
              <a:ext uri="{FF2B5EF4-FFF2-40B4-BE49-F238E27FC236}">
                <a16:creationId xmlns:a16="http://schemas.microsoft.com/office/drawing/2014/main" id="{A12CE1D9-6A40-EAD1-AF06-603571938F8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7" t="17831" r="3804" b="10412"/>
          <a:stretch/>
        </p:blipFill>
        <p:spPr>
          <a:xfrm>
            <a:off x="520699" y="792657"/>
            <a:ext cx="1207896" cy="1436303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8" name="図 17" descr="テキスト&#10;&#10;自動的に生成された説明">
            <a:extLst>
              <a:ext uri="{FF2B5EF4-FFF2-40B4-BE49-F238E27FC236}">
                <a16:creationId xmlns:a16="http://schemas.microsoft.com/office/drawing/2014/main" id="{D42EB14D-B530-868B-63AB-8B128A5CD8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65" y="7781682"/>
            <a:ext cx="1069035" cy="107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165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340</TotalTime>
  <Words>373</Words>
  <Application>Microsoft Office PowerPoint</Application>
  <PresentationFormat>画面に合わせる (4:3)</PresentationFormat>
  <Paragraphs>46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10" baseType="lpstr">
      <vt:lpstr>BIZ UDPゴシック</vt:lpstr>
      <vt:lpstr>UD デジタル 教科書体 N-B</vt:lpstr>
      <vt:lpstr>UD デジタル 教科書体 NK-R</vt:lpstr>
      <vt:lpstr>UD デジタル 教科書体 NP-B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小原　保男</dc:creator>
  <cp:lastModifiedBy>小原　保男</cp:lastModifiedBy>
  <cp:revision>23</cp:revision>
  <dcterms:created xsi:type="dcterms:W3CDTF">2023-02-14T00:58:38Z</dcterms:created>
  <dcterms:modified xsi:type="dcterms:W3CDTF">2023-04-05T01:28:09Z</dcterms:modified>
</cp:coreProperties>
</file>

<file path=docProps/thumbnail.jpeg>
</file>